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7" r:id="rId2"/>
  </p:sldIdLst>
  <p:sldSz cx="21945600" cy="3291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8687058-C7D1-BA02-EE24-2E089ADF19B5}" name="Mccarthy, Katherine" initials="MK" userId="S::km954922@wcupa.edu::7d2fd6a2-3842-473d-8b40-ea041266191b" providerId="AD"/>
  <p188:author id="{1A08EE95-AF78-A82D-9F2B-B5FFA98FB672}" name="Sayre, Ryan" initials="SR" userId="S::rs998689@wcupa.edu::95a61a3a-a1f9-45ec-b8bf-657acda6dc6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8121"/>
    <a:srgbClr val="FFFFFF"/>
    <a:srgbClr val="FDAC34"/>
    <a:srgbClr val="8E8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F1F6FB-AA28-A674-9041-45671A3CE887}" v="987" dt="2024-04-30T04:36:23.068"/>
    <p1510:client id="{458581C2-1311-B08C-AFCC-A72F0065F1E6}" v="663" dt="2024-04-29T04:20:43.743"/>
    <p1510:client id="{74D524F1-5756-92F4-5D1A-6CCF50D05392}" v="4" dt="2024-04-29T03:43:15.285"/>
    <p1510:client id="{CADFDB0E-D5D3-5F41-38A9-9E426619B873}" v="9" dt="2024-04-30T04:52:34.547"/>
    <p1510:client id="{EF685B7E-8B65-E80C-4378-4114B227CD6F}" v="169" dt="2024-04-30T06:49:53.5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8/10/relationships/authors" Target="authors.xml"/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5387342"/>
            <a:ext cx="18653760" cy="1146048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7289782"/>
            <a:ext cx="16459200" cy="7947658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187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06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752600"/>
            <a:ext cx="473202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752600"/>
            <a:ext cx="1392174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98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0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8206749"/>
            <a:ext cx="18928080" cy="13693138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22029429"/>
            <a:ext cx="18928080" cy="720089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82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658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8763000"/>
            <a:ext cx="932688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30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752607"/>
            <a:ext cx="1892808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8069582"/>
            <a:ext cx="9284016" cy="395477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12024360"/>
            <a:ext cx="928401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8069582"/>
            <a:ext cx="9329738" cy="3954778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12024360"/>
            <a:ext cx="932973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185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6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681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4739647"/>
            <a:ext cx="11109960" cy="23393400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7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2194560"/>
            <a:ext cx="7078027" cy="768096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4739647"/>
            <a:ext cx="11109960" cy="23393400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9875520"/>
            <a:ext cx="7078027" cy="18295622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73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752607"/>
            <a:ext cx="189280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8763000"/>
            <a:ext cx="189280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30510487"/>
            <a:ext cx="74066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30510487"/>
            <a:ext cx="49377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44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4C897-A099-8A04-54ED-665B2568C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11" y="-283640"/>
            <a:ext cx="11159847" cy="1984523"/>
          </a:xfrm>
        </p:spPr>
        <p:txBody>
          <a:bodyPr>
            <a:normAutofit/>
          </a:bodyPr>
          <a:lstStyle/>
          <a:p>
            <a:pPr algn="ctr"/>
            <a:r>
              <a:rPr lang="en-US" sz="9600" b="1">
                <a:solidFill>
                  <a:schemeClr val="tx2">
                    <a:lumMod val="90000"/>
                    <a:lumOff val="10000"/>
                  </a:schemeClr>
                </a:solidFill>
                <a:latin typeface="Aptos ExtraBold"/>
              </a:rPr>
              <a:t>STATSTRIKEFORCE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20131A-9606-B792-9806-ED6E3B664C40}"/>
              </a:ext>
            </a:extLst>
          </p:cNvPr>
          <p:cNvSpPr txBox="1"/>
          <p:nvPr/>
        </p:nvSpPr>
        <p:spPr>
          <a:xfrm>
            <a:off x="324152" y="1249733"/>
            <a:ext cx="1021986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solidFill>
                  <a:schemeClr val="tx2">
                    <a:lumMod val="90000"/>
                    <a:lumOff val="10000"/>
                  </a:schemeClr>
                </a:solidFill>
              </a:rPr>
              <a:t>Katherine McCarthy, Maxwell Mendenhall  Ryan Sayre, Tobyn Sitar</a:t>
            </a:r>
            <a:endParaRPr lang="en-US" sz="240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6044C9-3432-E6C8-1B8C-1AB81D45EB59}"/>
              </a:ext>
            </a:extLst>
          </p:cNvPr>
          <p:cNvSpPr txBox="1"/>
          <p:nvPr/>
        </p:nvSpPr>
        <p:spPr>
          <a:xfrm>
            <a:off x="98067" y="1709386"/>
            <a:ext cx="11670130" cy="39395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>
                <a:solidFill>
                  <a:srgbClr val="F58121"/>
                </a:solidFill>
              </a:rPr>
              <a:t>PROJECT OVERVIEW</a:t>
            </a:r>
          </a:p>
          <a:p>
            <a:pPr algn="ctr"/>
            <a:r>
              <a:rPr lang="en-US" sz="2800" err="1"/>
              <a:t>StatStrikeforce</a:t>
            </a:r>
            <a:r>
              <a:rPr lang="en-US" sz="2800"/>
              <a:t> is a cloud-base web application, designed to reinvent the way you track your favorite video game statistics. The application allows for users to track their headshot percentage, Kill/Death ratio, win rate, and many other useful statistics with ease. </a:t>
            </a:r>
            <a:r>
              <a:rPr lang="en-US" sz="2800" err="1"/>
              <a:t>StatStrikeforce</a:t>
            </a:r>
            <a:r>
              <a:rPr lang="en-US" sz="2800"/>
              <a:t> gives players a competitive edge through its prediction feature, which uses machine learning to predict a player's performance and probability of a win in future matches based on recent match performance.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096EA9-7987-8E94-75DA-4AAF827406FD}"/>
              </a:ext>
            </a:extLst>
          </p:cNvPr>
          <p:cNvSpPr txBox="1"/>
          <p:nvPr/>
        </p:nvSpPr>
        <p:spPr>
          <a:xfrm>
            <a:off x="10966791" y="19206775"/>
            <a:ext cx="10474907" cy="69557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>
                <a:solidFill>
                  <a:schemeClr val="tx2">
                    <a:lumMod val="90000"/>
                    <a:lumOff val="10000"/>
                  </a:schemeClr>
                </a:solidFill>
                <a:latin typeface="Aptos"/>
                <a:cs typeface="Segoe UI"/>
              </a:rPr>
              <a:t>Database Design</a:t>
            </a:r>
            <a:endParaRPr lang="en-US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514350" indent="-514350">
              <a:buFont typeface="Courier New"/>
              <a:buChar char="o"/>
            </a:pPr>
            <a:r>
              <a:rPr lang="en-US" sz="2800">
                <a:ea typeface="+mn-lt"/>
                <a:cs typeface="+mn-lt"/>
              </a:rPr>
              <a:t>For our database design, we chose SQLite due to its space-saving capabilities and its compatibility with our backend through Python libraries, enabling efficient data storage and retrieval.</a:t>
            </a:r>
          </a:p>
          <a:p>
            <a:pPr marL="971550" lvl="1" indent="-514350">
              <a:buFont typeface="Courier New"/>
              <a:buChar char="o"/>
            </a:pPr>
            <a:r>
              <a:rPr lang="en-US" sz="2800">
                <a:cs typeface="Segoe UI"/>
              </a:rPr>
              <a:t>User Stats Table: Linked to the user via '</a:t>
            </a:r>
            <a:r>
              <a:rPr lang="en-US" sz="2800" b="1" err="1">
                <a:cs typeface="Segoe UI"/>
              </a:rPr>
              <a:t>user_id</a:t>
            </a:r>
            <a:r>
              <a:rPr lang="en-US" sz="2800" b="1">
                <a:cs typeface="Segoe UI"/>
              </a:rPr>
              <a:t>'</a:t>
            </a:r>
            <a:r>
              <a:rPr lang="en-US" sz="2800">
                <a:cs typeface="Segoe UI"/>
              </a:rPr>
              <a:t>, this table tracks game statistics. It uses the '</a:t>
            </a:r>
            <a:r>
              <a:rPr lang="en-US" sz="2800" b="1" err="1">
                <a:cs typeface="Segoe UI"/>
              </a:rPr>
              <a:t>user_id</a:t>
            </a:r>
            <a:r>
              <a:rPr lang="en-US" sz="2800">
                <a:cs typeface="Segoe UI"/>
              </a:rPr>
              <a:t>'  to connect user profiles performance from Rainbow Six Siege to their metrics in '</a:t>
            </a:r>
            <a:r>
              <a:rPr lang="en-US" sz="2800" b="1" err="1">
                <a:cs typeface="Segoe UI"/>
              </a:rPr>
              <a:t>mse_attack</a:t>
            </a:r>
            <a:r>
              <a:rPr lang="en-US" sz="2800" b="1">
                <a:cs typeface="Segoe UI"/>
              </a:rPr>
              <a:t>'</a:t>
            </a:r>
            <a:r>
              <a:rPr lang="en-US" sz="2800">
                <a:cs typeface="Segoe UI"/>
              </a:rPr>
              <a:t> and '</a:t>
            </a:r>
            <a:r>
              <a:rPr lang="en-US" sz="2800" b="1" err="1">
                <a:cs typeface="Segoe UI"/>
              </a:rPr>
              <a:t>mse_defend</a:t>
            </a:r>
            <a:r>
              <a:rPr lang="en-US" sz="2800" b="1">
                <a:cs typeface="Segoe UI"/>
              </a:rPr>
              <a:t>'</a:t>
            </a:r>
          </a:p>
          <a:p>
            <a:pPr marL="971550" lvl="1" indent="-514350">
              <a:buFont typeface="Courier New"/>
              <a:buChar char="o"/>
            </a:pPr>
            <a:r>
              <a:rPr lang="en-US" sz="2800">
                <a:cs typeface="Segoe UI"/>
              </a:rPr>
              <a:t>User Table: This table is for our login system. It stores the '</a:t>
            </a:r>
            <a:r>
              <a:rPr lang="en-US" sz="2800" b="1">
                <a:cs typeface="Segoe UI"/>
              </a:rPr>
              <a:t>id'</a:t>
            </a:r>
            <a:r>
              <a:rPr lang="en-US" sz="2800">
                <a:cs typeface="Segoe UI"/>
              </a:rPr>
              <a:t> as the primary key along with '</a:t>
            </a:r>
            <a:r>
              <a:rPr lang="en-US" sz="2800" b="1">
                <a:cs typeface="Segoe UI"/>
              </a:rPr>
              <a:t>username'</a:t>
            </a:r>
            <a:r>
              <a:rPr lang="en-US" sz="2800">
                <a:cs typeface="Segoe UI"/>
              </a:rPr>
              <a:t>,</a:t>
            </a:r>
            <a:r>
              <a:rPr lang="en-US" sz="2800" b="1">
                <a:cs typeface="Segoe UI"/>
              </a:rPr>
              <a:t> '</a:t>
            </a:r>
            <a:r>
              <a:rPr lang="en-US" sz="2800" b="1" err="1">
                <a:cs typeface="Segoe UI"/>
              </a:rPr>
              <a:t>password_hash</a:t>
            </a:r>
            <a:r>
              <a:rPr lang="en-US" sz="2800" b="1">
                <a:cs typeface="Segoe UI"/>
              </a:rPr>
              <a:t>' </a:t>
            </a:r>
            <a:r>
              <a:rPr lang="en-US" sz="2800">
                <a:cs typeface="Segoe UI"/>
              </a:rPr>
              <a:t>for secure authentication, and the '</a:t>
            </a:r>
            <a:r>
              <a:rPr lang="en-US" sz="2800" b="1">
                <a:cs typeface="Segoe UI"/>
              </a:rPr>
              <a:t>r6_user_id</a:t>
            </a:r>
            <a:r>
              <a:rPr lang="en-US" sz="2800">
                <a:cs typeface="Segoe UI"/>
              </a:rPr>
              <a:t>'. The '</a:t>
            </a:r>
            <a:r>
              <a:rPr lang="en-US" sz="2800" b="1">
                <a:ea typeface="+mn-lt"/>
                <a:cs typeface="Segoe UI"/>
              </a:rPr>
              <a:t>id'</a:t>
            </a:r>
            <a:r>
              <a:rPr lang="en-US" sz="2800">
                <a:ea typeface="+mn-lt"/>
                <a:cs typeface="Segoe UI"/>
              </a:rPr>
              <a:t> is unique to every user and auto-increments with new entries.</a:t>
            </a:r>
          </a:p>
          <a:p>
            <a:pPr lvl="1"/>
            <a:endParaRPr lang="en-US" sz="2800">
              <a:cs typeface="Segoe U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623A74-FE9D-DD2C-F5D8-80C220CA76BA}"/>
              </a:ext>
            </a:extLst>
          </p:cNvPr>
          <p:cNvSpPr txBox="1"/>
          <p:nvPr/>
        </p:nvSpPr>
        <p:spPr>
          <a:xfrm>
            <a:off x="513723" y="26509088"/>
            <a:ext cx="9809462" cy="52322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>
                <a:solidFill>
                  <a:srgbClr val="F58121"/>
                </a:solidFill>
                <a:latin typeface="Aptos"/>
                <a:cs typeface="Segoe UI"/>
              </a:rPr>
              <a:t>Cloud Deployment</a:t>
            </a:r>
          </a:p>
          <a:p>
            <a:pPr marL="457200" indent="-457200">
              <a:buFont typeface="Arial"/>
              <a:buChar char="•"/>
            </a:pPr>
            <a:r>
              <a:rPr lang="en-US" sz="2800"/>
              <a:t>Source code written and tested locally, before pushing to our project's GitHub repository. </a:t>
            </a:r>
          </a:p>
          <a:p>
            <a:pPr marL="457200" indent="-457200">
              <a:buFont typeface="Arial"/>
              <a:buChar char="•"/>
            </a:pPr>
            <a:r>
              <a:rPr lang="en-US" sz="2800"/>
              <a:t>GitHub will  then trigger the build process to have Docker push updated images. </a:t>
            </a:r>
            <a:endParaRPr lang="en-US"/>
          </a:p>
          <a:p>
            <a:pPr marL="457200" indent="-457200">
              <a:buFont typeface="Arial"/>
              <a:buChar char="•"/>
            </a:pPr>
            <a:r>
              <a:rPr lang="en-US" sz="2800"/>
              <a:t>Kubernetes will pull images from </a:t>
            </a:r>
            <a:r>
              <a:rPr lang="en-US" sz="2800" err="1"/>
              <a:t>DockerHub</a:t>
            </a:r>
            <a:r>
              <a:rPr lang="en-US" sz="2800"/>
              <a:t> and run them in pods. </a:t>
            </a:r>
          </a:p>
          <a:p>
            <a:pPr marL="457200" indent="-457200">
              <a:buFont typeface="Arial"/>
              <a:buChar char="•"/>
            </a:pPr>
            <a:r>
              <a:rPr lang="en-US" sz="2800"/>
              <a:t>GitHub will also push a deployment update to Kubernetes directly.</a:t>
            </a:r>
            <a:endParaRPr lang="en-US"/>
          </a:p>
          <a:p>
            <a:pPr marL="457200" indent="-457200">
              <a:buFont typeface="Arial"/>
              <a:buChar char="•"/>
            </a:pPr>
            <a:r>
              <a:rPr lang="en-US" sz="2800"/>
              <a:t>Once the application is deployed, we can test functionality and plan for future builds.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B64975-A906-BD26-0DCA-E49C8849179E}"/>
              </a:ext>
            </a:extLst>
          </p:cNvPr>
          <p:cNvSpPr txBox="1"/>
          <p:nvPr/>
        </p:nvSpPr>
        <p:spPr>
          <a:xfrm>
            <a:off x="12505611" y="5558661"/>
            <a:ext cx="8672919" cy="60939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>
                <a:solidFill>
                  <a:schemeClr val="tx2">
                    <a:lumMod val="90000"/>
                    <a:lumOff val="10000"/>
                  </a:schemeClr>
                </a:solidFill>
                <a:latin typeface="Aptos"/>
                <a:cs typeface="Segoe UI"/>
              </a:rPr>
              <a:t>Web UI</a:t>
            </a:r>
          </a:p>
          <a:p>
            <a:r>
              <a:rPr lang="en-US" sz="2800">
                <a:latin typeface="Aptos"/>
                <a:cs typeface="Segoe UI"/>
              </a:rPr>
              <a:t>The website features three sections: </a:t>
            </a:r>
          </a:p>
          <a:p>
            <a:pPr marL="457200" indent="-457200">
              <a:buFont typeface="Arial"/>
              <a:buChar char="•"/>
            </a:pPr>
            <a:r>
              <a:rPr lang="en-US" sz="2800">
                <a:latin typeface="Aptos"/>
                <a:cs typeface="Segoe UI"/>
              </a:rPr>
              <a:t>Homepage: Prompt user to create an account with their R6 username, then login. Will be redirected to Track Here page afterwards.</a:t>
            </a:r>
          </a:p>
          <a:p>
            <a:pPr marL="457200" indent="-457200">
              <a:buFont typeface="Arial"/>
              <a:buChar char="•"/>
            </a:pPr>
            <a:r>
              <a:rPr lang="en-US" sz="2800">
                <a:latin typeface="Aptos"/>
                <a:cs typeface="Segoe UI"/>
              </a:rPr>
              <a:t>About Us: General information about team members, what each of us contributed on and goals for the project in the future.</a:t>
            </a:r>
            <a:endParaRPr lang="en-US">
              <a:latin typeface="Aptos"/>
              <a:cs typeface="Segoe UI"/>
            </a:endParaRPr>
          </a:p>
          <a:p>
            <a:pPr marL="457200" indent="-457200">
              <a:buFont typeface="Arial"/>
              <a:buChar char="•"/>
            </a:pPr>
            <a:r>
              <a:rPr lang="en-US" sz="2800">
                <a:latin typeface="Aptos"/>
                <a:cs typeface="Segoe UI"/>
              </a:rPr>
              <a:t>Track Here: Prompts user to generate new stats, then displays relevant statistics from Siege API along with our machine learning prediction.</a:t>
            </a:r>
            <a:endParaRPr lang="en-US" sz="2800">
              <a:cs typeface="Segoe UI"/>
            </a:endParaRPr>
          </a:p>
          <a:p>
            <a:r>
              <a:rPr lang="en-US" sz="2800">
                <a:latin typeface="Aptos"/>
                <a:cs typeface="Segoe UI"/>
              </a:rPr>
              <a:t>We used Bootstrap and its libraries along with JavaScript to form our vision for the user interface.</a:t>
            </a:r>
            <a:endParaRPr lang="en-US" sz="2800">
              <a:cs typeface="Segoe U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C725C9-D173-5BE7-14BD-E11DCBEB4614}"/>
              </a:ext>
            </a:extLst>
          </p:cNvPr>
          <p:cNvSpPr txBox="1"/>
          <p:nvPr/>
        </p:nvSpPr>
        <p:spPr>
          <a:xfrm>
            <a:off x="509186" y="12971831"/>
            <a:ext cx="8246878" cy="52322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b="1">
                <a:solidFill>
                  <a:srgbClr val="F58121"/>
                </a:solidFill>
                <a:latin typeface="Aptos"/>
                <a:ea typeface="Segoe UI"/>
                <a:cs typeface="Segoe UI"/>
              </a:rPr>
              <a:t>Concept Architecture</a:t>
            </a:r>
          </a:p>
          <a:p>
            <a:pPr marL="514350" indent="-514350">
              <a:buAutoNum type="arabicPeriod"/>
            </a:pP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The backend worker will communicate with the front end via GET requests.</a:t>
            </a:r>
          </a:p>
          <a:p>
            <a:pPr marL="514350" indent="-514350">
              <a:buAutoNum type="arabicPeriod"/>
            </a:pP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Then backend will communicate with the Rainbow Six API to get user info.</a:t>
            </a:r>
          </a:p>
          <a:p>
            <a:pPr marL="514350" indent="-514350">
              <a:buAutoNum type="arabicPeriod"/>
            </a:pP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POST requests will be sent to the Machine Learning service. </a:t>
            </a:r>
            <a:endParaRPr lang="en-US">
              <a:solidFill>
                <a:srgbClr val="000000"/>
              </a:solidFill>
              <a:latin typeface="Aptos"/>
              <a:ea typeface="Segoe UI"/>
              <a:cs typeface="Segoe UI"/>
            </a:endParaRPr>
          </a:p>
          <a:p>
            <a:pPr marL="514350" indent="-514350">
              <a:buAutoNum type="arabicPeriod"/>
            </a:pP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ML service will then query the data into the database, with the primary key being </a:t>
            </a:r>
            <a:r>
              <a:rPr lang="en-US" sz="2800" err="1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UserID</a:t>
            </a: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. </a:t>
            </a:r>
            <a:endParaRPr lang="en-US">
              <a:solidFill>
                <a:srgbClr val="000000"/>
              </a:solidFill>
              <a:latin typeface="Aptos"/>
              <a:ea typeface="Segoe UI"/>
              <a:cs typeface="Segoe UI"/>
            </a:endParaRPr>
          </a:p>
          <a:p>
            <a:pPr marL="514350" indent="-514350">
              <a:buAutoNum type="arabicPeriod"/>
            </a:pP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Each </a:t>
            </a:r>
            <a:r>
              <a:rPr lang="en-US" sz="2800" err="1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UserID</a:t>
            </a:r>
            <a:r>
              <a:rPr lang="en-US" sz="2800">
                <a:solidFill>
                  <a:srgbClr val="000000"/>
                </a:solidFill>
                <a:latin typeface="Aptos"/>
                <a:ea typeface="Segoe UI"/>
                <a:cs typeface="Segoe UI"/>
              </a:rPr>
              <a:t> will have corresponding prediction values made with the user data from the API. </a:t>
            </a:r>
            <a:endParaRPr lang="en-US">
              <a:latin typeface="Aptos"/>
            </a:endParaRPr>
          </a:p>
        </p:txBody>
      </p:sp>
      <p:pic>
        <p:nvPicPr>
          <p:cNvPr id="3" name="Picture 2" descr="A blue logo with a whale and text&#10;&#10;Description automatically generated">
            <a:extLst>
              <a:ext uri="{FF2B5EF4-FFF2-40B4-BE49-F238E27FC236}">
                <a16:creationId xmlns:a16="http://schemas.microsoft.com/office/drawing/2014/main" id="{6DBA1BF5-537D-843C-6A14-4B9FB85EF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9429" y="4139101"/>
            <a:ext cx="2453180" cy="1920832"/>
          </a:xfrm>
          <a:prstGeom prst="rect">
            <a:avLst/>
          </a:prstGeom>
        </p:spPr>
      </p:pic>
      <p:pic>
        <p:nvPicPr>
          <p:cNvPr id="14" name="Picture 13" descr="A blue hexagon with a white wheel&#10;&#10;Description automatically generated">
            <a:extLst>
              <a:ext uri="{FF2B5EF4-FFF2-40B4-BE49-F238E27FC236}">
                <a16:creationId xmlns:a16="http://schemas.microsoft.com/office/drawing/2014/main" id="{517B5D69-57F3-8F2C-9417-C64341610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69823" y="3263280"/>
            <a:ext cx="2095583" cy="2048960"/>
          </a:xfrm>
          <a:prstGeom prst="rect">
            <a:avLst/>
          </a:prstGeom>
        </p:spPr>
      </p:pic>
      <p:pic>
        <p:nvPicPr>
          <p:cNvPr id="15" name="Picture 14" descr="A black and white symbol&#10;&#10;Description automatically generated">
            <a:extLst>
              <a:ext uri="{FF2B5EF4-FFF2-40B4-BE49-F238E27FC236}">
                <a16:creationId xmlns:a16="http://schemas.microsoft.com/office/drawing/2014/main" id="{75BAA651-2CED-F226-A3E9-270697CA2E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6060" y="280484"/>
            <a:ext cx="2102692" cy="2206209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B0E3C7BB-C213-65BE-5594-41E95DA0C710}"/>
              </a:ext>
            </a:extLst>
          </p:cNvPr>
          <p:cNvSpPr/>
          <p:nvPr/>
        </p:nvSpPr>
        <p:spPr>
          <a:xfrm>
            <a:off x="14442772" y="754080"/>
            <a:ext cx="3817475" cy="41083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53D64"/>
              </a:solidFill>
            </a:endParaRP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00FC121C-704D-EF6E-44AB-E5212AB6DE34}"/>
              </a:ext>
            </a:extLst>
          </p:cNvPr>
          <p:cNvSpPr/>
          <p:nvPr/>
        </p:nvSpPr>
        <p:spPr>
          <a:xfrm>
            <a:off x="19636253" y="2928921"/>
            <a:ext cx="312263" cy="121920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Left 18">
            <a:extLst>
              <a:ext uri="{FF2B5EF4-FFF2-40B4-BE49-F238E27FC236}">
                <a16:creationId xmlns:a16="http://schemas.microsoft.com/office/drawing/2014/main" id="{5FA334E5-691F-5961-C1E0-3EAA85E660CA}"/>
              </a:ext>
            </a:extLst>
          </p:cNvPr>
          <p:cNvSpPr/>
          <p:nvPr/>
        </p:nvSpPr>
        <p:spPr>
          <a:xfrm>
            <a:off x="14563000" y="4355255"/>
            <a:ext cx="4100548" cy="415868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Left 20">
            <a:extLst>
              <a:ext uri="{FF2B5EF4-FFF2-40B4-BE49-F238E27FC236}">
                <a16:creationId xmlns:a16="http://schemas.microsoft.com/office/drawing/2014/main" id="{4DC47F4C-A87F-7C3D-B3D1-029B62727F7C}"/>
              </a:ext>
            </a:extLst>
          </p:cNvPr>
          <p:cNvSpPr/>
          <p:nvPr/>
        </p:nvSpPr>
        <p:spPr>
          <a:xfrm rot="20100000">
            <a:off x="14192865" y="2963563"/>
            <a:ext cx="4164050" cy="343263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diagram of a system&#10;&#10;Description automatically generated">
            <a:extLst>
              <a:ext uri="{FF2B5EF4-FFF2-40B4-BE49-F238E27FC236}">
                <a16:creationId xmlns:a16="http://schemas.microsoft.com/office/drawing/2014/main" id="{C3E0EE7C-4570-2835-C61F-FBCD4EB568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9966" y="11922540"/>
            <a:ext cx="12505746" cy="6770310"/>
          </a:xfrm>
          <a:prstGeom prst="rect">
            <a:avLst/>
          </a:prstGeom>
        </p:spPr>
      </p:pic>
      <p:pic>
        <p:nvPicPr>
          <p:cNvPr id="28" name="Content Placeholder 27" descr="A qr code with a cat&#10;&#10;Description automatically generated">
            <a:extLst>
              <a:ext uri="{FF2B5EF4-FFF2-40B4-BE49-F238E27FC236}">
                <a16:creationId xmlns:a16="http://schemas.microsoft.com/office/drawing/2014/main" id="{3BC917B2-3E20-CF06-439C-41BA1E015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8628944" y="14352"/>
            <a:ext cx="2486377" cy="2808461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8DC875-6A87-2DCB-B2A1-D5C3C7F9B5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046" y="5769559"/>
            <a:ext cx="11035206" cy="6755298"/>
          </a:xfrm>
          <a:prstGeom prst="rect">
            <a:avLst/>
          </a:prstGeom>
        </p:spPr>
      </p:pic>
      <p:pic>
        <p:nvPicPr>
          <p:cNvPr id="23" name="Picture 22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9FE658C0-4C47-93D1-6221-FC6BF8C363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6765" y="18713103"/>
            <a:ext cx="9752555" cy="7472793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F9246093-EBBC-7608-F471-2A427073603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91799" y="26520156"/>
            <a:ext cx="11205709" cy="570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91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Custom</PresentationFormat>
  <Slides>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STATSTRIKEFORCE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17</cp:revision>
  <dcterms:created xsi:type="dcterms:W3CDTF">2024-03-28T13:42:02Z</dcterms:created>
  <dcterms:modified xsi:type="dcterms:W3CDTF">2024-04-30T06:50:42Z</dcterms:modified>
</cp:coreProperties>
</file>